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59" r:id="rId1"/>
  </p:sldMasterIdLst>
  <p:notesMasterIdLst>
    <p:notesMasterId r:id="rId60"/>
  </p:notesMasterIdLst>
  <p:handoutMasterIdLst>
    <p:handoutMasterId r:id="rId61"/>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307" r:id="rId15"/>
    <p:sldId id="310" r:id="rId16"/>
    <p:sldId id="311" r:id="rId17"/>
    <p:sldId id="308" r:id="rId18"/>
    <p:sldId id="312" r:id="rId19"/>
    <p:sldId id="313" r:id="rId20"/>
    <p:sldId id="292" r:id="rId21"/>
    <p:sldId id="284" r:id="rId22"/>
    <p:sldId id="314" r:id="rId23"/>
    <p:sldId id="315" r:id="rId24"/>
    <p:sldId id="317" r:id="rId25"/>
    <p:sldId id="316" r:id="rId26"/>
    <p:sldId id="319" r:id="rId27"/>
    <p:sldId id="324" r:id="rId28"/>
    <p:sldId id="327" r:id="rId29"/>
    <p:sldId id="289" r:id="rId30"/>
    <p:sldId id="263" r:id="rId31"/>
    <p:sldId id="326" r:id="rId32"/>
    <p:sldId id="293" r:id="rId33"/>
    <p:sldId id="301" r:id="rId34"/>
    <p:sldId id="302" r:id="rId35"/>
    <p:sldId id="303" r:id="rId36"/>
    <p:sldId id="304" r:id="rId37"/>
    <p:sldId id="305" r:id="rId38"/>
    <p:sldId id="290" r:id="rId39"/>
    <p:sldId id="306" r:id="rId40"/>
    <p:sldId id="298" r:id="rId41"/>
    <p:sldId id="283" r:id="rId42"/>
    <p:sldId id="296" r:id="rId43"/>
    <p:sldId id="299" r:id="rId44"/>
    <p:sldId id="294" r:id="rId45"/>
    <p:sldId id="295" r:id="rId46"/>
    <p:sldId id="285" r:id="rId47"/>
    <p:sldId id="328" r:id="rId48"/>
    <p:sldId id="320" r:id="rId49"/>
    <p:sldId id="321" r:id="rId50"/>
    <p:sldId id="322" r:id="rId51"/>
    <p:sldId id="323" r:id="rId52"/>
    <p:sldId id="329" r:id="rId53"/>
    <p:sldId id="288" r:id="rId54"/>
    <p:sldId id="278" r:id="rId55"/>
    <p:sldId id="277" r:id="rId56"/>
    <p:sldId id="265" r:id="rId57"/>
    <p:sldId id="291" r:id="rId58"/>
    <p:sldId id="31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46" autoAdjust="0"/>
    <p:restoredTop sz="88953" autoAdjust="0"/>
  </p:normalViewPr>
  <p:slideViewPr>
    <p:cSldViewPr snapToGrid="0">
      <p:cViewPr varScale="1">
        <p:scale>
          <a:sx n="101" d="100"/>
          <a:sy n="101" d="100"/>
        </p:scale>
        <p:origin x="72" y="108"/>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_rels/viewProps.xml.rels><?xml version="1.0" encoding="UTF-8" standalone="yes"?>
<Relationships xmlns="http://schemas.openxmlformats.org/package/2006/relationships"><Relationship Id="rId8" Type="http://schemas.openxmlformats.org/officeDocument/2006/relationships/slide" Target="slides/slide53.xml"/><Relationship Id="rId3" Type="http://schemas.openxmlformats.org/officeDocument/2006/relationships/slide" Target="slides/slide4.xml"/><Relationship Id="rId7" Type="http://schemas.openxmlformats.org/officeDocument/2006/relationships/slide" Target="slides/slide38.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29.xml"/><Relationship Id="rId5" Type="http://schemas.openxmlformats.org/officeDocument/2006/relationships/slide" Target="slides/slide20.xml"/><Relationship Id="rId4" Type="http://schemas.openxmlformats.org/officeDocument/2006/relationships/slide" Target="slides/slide13.xml"/><Relationship Id="rId9" Type="http://schemas.openxmlformats.org/officeDocument/2006/relationships/slide" Target="slides/slide57.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82859480"/>
        <c:axId val="382855168"/>
      </c:barChart>
      <c:catAx>
        <c:axId val="3828594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855168"/>
        <c:crosses val="autoZero"/>
        <c:auto val="1"/>
        <c:lblAlgn val="ctr"/>
        <c:lblOffset val="100"/>
        <c:noMultiLvlLbl val="0"/>
      </c:catAx>
      <c:valAx>
        <c:axId val="382855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85948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82274088"/>
        <c:axId val="382279576"/>
      </c:barChart>
      <c:catAx>
        <c:axId val="3822740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279576"/>
        <c:crosses val="autoZero"/>
        <c:auto val="1"/>
        <c:lblAlgn val="ctr"/>
        <c:lblOffset val="100"/>
        <c:noMultiLvlLbl val="0"/>
      </c:catAx>
      <c:valAx>
        <c:axId val="382279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822740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15BEF827-4AC8-46DB-8D77-DA5C88F145FB}" srcId="{A2376683-5F99-478C-B767-146AEB8CF7C1}" destId="{D7D52F9B-FA35-4DB6-AEA0-4331C039A844}" srcOrd="0" destOrd="0" parTransId="{B1EA553D-0034-48E9-A0AB-C8645CB0C577}" sibTransId="{48E94CD5-CABC-4832-A6EC-0B258D07433A}"/>
    <dgm:cxn modelId="{1CC667E2-0631-40D9-B551-28120DF95683}" type="presOf" srcId="{209D2C34-2657-4B7A-A7AA-B37D5698C1BE}" destId="{61069C88-D176-409C-8E57-FA52D38827CC}"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07E5C257-D967-436E-BFE1-2042E0B7CE33}" type="presOf" srcId="{3A8653DB-093F-47DC-9661-AFCF1E52785E}" destId="{418A5D69-37F4-4962-BFDE-2EB15E31FE59}" srcOrd="0" destOrd="0" presId="urn:microsoft.com/office/officeart/2005/8/layout/radial6"/>
    <dgm:cxn modelId="{8268DFEF-EEC2-4CA1-BCA0-C8EAF44CCA9B}" type="presOf" srcId="{0C1FEA7C-C05D-4E9B-BAC0-449021CBAED6}" destId="{8CD42EBB-0576-4C7A-85D4-6A053D4798A2}" srcOrd="0" destOrd="0" presId="urn:microsoft.com/office/officeart/2005/8/layout/radial6"/>
    <dgm:cxn modelId="{A21BDA53-4EA8-4100-BD57-2F47F2E6A8B0}" type="presOf" srcId="{E7EE7418-441F-4018-A820-ED6C027FABF8}" destId="{E7FDB586-018C-4BDD-8D06-53D2CDBA6432}"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E140F8C4-F078-499C-BDE5-CB2D9ADA4817}" srcId="{A2376683-5F99-478C-B767-146AEB8CF7C1}" destId="{95CD695E-87E8-4371-A7F2-676F8B667706}" srcOrd="3" destOrd="0" parTransId="{1E988A1B-7F74-44E3-9985-3286C992E8E4}" sibTransId="{0C1FEA7C-C05D-4E9B-BAC0-449021CBAED6}"/>
    <dgm:cxn modelId="{CC44A37A-9745-4E50-BD66-B1F0790281D3}" type="presOf" srcId="{2D2DC930-037B-4A35-BE3D-5C840AA7F6D4}" destId="{30BA824A-2CD4-4314-967E-646D178E824A}"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8C7FEA03-1D76-4A0A-A155-F2654B0C3C1F}" type="presOf" srcId="{A2376683-5F99-478C-B767-146AEB8CF7C1}" destId="{64170714-880C-4F46-B969-8294F1E69C1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F922B9DD-E7D8-462A-A2A1-094655B39404}" type="presOf" srcId="{D7D52F9B-FA35-4DB6-AEA0-4331C039A844}" destId="{D6FA1972-3996-4DBC-A389-EDF47026FC15}"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B16A3438-7220-42F5-8A6B-815C522BB325}" type="presOf" srcId="{11A32076-D3D9-44A0-9CE6-9AA3D6E013C7}" destId="{FE1CA61E-66E6-417A-B4BE-0F8F3494A581}"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MX" sz="2000" kern="1200" dirty="0" smtClean="0"/>
            <a:t>Definición del cronograma</a:t>
          </a:r>
          <a:endParaRPr lang="es-MX" sz="20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Identificación del usuario</a:t>
          </a:r>
          <a:endParaRPr lang="es-MX" sz="15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Historia del usuario</a:t>
          </a:r>
          <a:endParaRPr lang="es-MX" sz="15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Planificación de iteraciones</a:t>
          </a:r>
          <a:endParaRPr lang="es-MX" sz="15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Prueba</a:t>
          </a:r>
          <a:endParaRPr lang="es-MX" sz="23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Código</a:t>
          </a:r>
          <a:endParaRPr lang="es-MX" sz="23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err="1" smtClean="0"/>
            <a:t>Refactorizar</a:t>
          </a:r>
          <a:endParaRPr lang="es-MX" sz="23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MX" sz="2200" kern="1200" dirty="0" smtClean="0"/>
            <a:t>Control de calidad y pruebas de aceptación</a:t>
          </a:r>
          <a:endParaRPr lang="es-MX" sz="22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Lecciones</a:t>
          </a:r>
          <a:r>
            <a:rPr lang="es-MX" sz="1700" kern="1200" baseline="0" dirty="0" smtClean="0"/>
            <a:t> Aprendidas</a:t>
          </a:r>
          <a:endParaRPr lang="es-MX" sz="17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Documentación final</a:t>
          </a:r>
          <a:endParaRPr lang="es-MX" sz="17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Notas de Entrega</a:t>
          </a:r>
          <a:endParaRPr lang="es-MX" sz="17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04/03/2020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04/03/2020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17</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20</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302295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3074060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2202643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40</a:t>
            </a:fld>
            <a:endParaRPr lang="es-MX"/>
          </a:p>
        </p:txBody>
      </p:sp>
    </p:spTree>
    <p:extLst>
      <p:ext uri="{BB962C8B-B14F-4D97-AF65-F5344CB8AC3E}">
        <p14:creationId xmlns:p14="http://schemas.microsoft.com/office/powerpoint/2010/main" val="1601006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41</a:t>
            </a:fld>
            <a:endParaRPr lang="es-MX"/>
          </a:p>
        </p:txBody>
      </p:sp>
    </p:spTree>
    <p:extLst>
      <p:ext uri="{BB962C8B-B14F-4D97-AF65-F5344CB8AC3E}">
        <p14:creationId xmlns:p14="http://schemas.microsoft.com/office/powerpoint/2010/main" val="2796350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42</a:t>
            </a:fld>
            <a:endParaRPr lang="es-MX"/>
          </a:p>
        </p:txBody>
      </p:sp>
    </p:spTree>
    <p:extLst>
      <p:ext uri="{BB962C8B-B14F-4D97-AF65-F5344CB8AC3E}">
        <p14:creationId xmlns:p14="http://schemas.microsoft.com/office/powerpoint/2010/main" val="313917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54</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55</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56</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57</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58</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F692327-4EDA-44AF-98B8-B743F2EE8862}"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46377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068A60E-796C-4F35-BAE3-1CF62F850C38}"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368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3026F37-AFB0-4F92-9FFA-632F54037EB5}"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49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3/4/2020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0700342" y="6248400"/>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83020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E89373B3-F774-4477-BDF4-6E8B046F56E9}"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7156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182691D-C261-42C3-B159-D49792C2CB6F}" type="datetime1">
              <a:rPr lang="en-US" smtClean="0"/>
              <a:t>3/4/2020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74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BB1AB8B-92A4-462A-ACD2-B3BDA416C0AF}" type="datetime1">
              <a:rPr lang="en-US" smtClean="0"/>
              <a:t>3/4/2020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0F1A9B6-2FEC-41A9-9DD0-B483FFA2329A}" type="datetime1">
              <a:rPr lang="en-US" smtClean="0"/>
              <a:t>3/4/2020</a:t>
            </a:fld>
            <a:endParaRPr lang="en-US" dirty="0"/>
          </a:p>
        </p:txBody>
      </p:sp>
      <p:sp>
        <p:nvSpPr>
          <p:cNvPr id="8" name="Marcador de pie de página 7"/>
          <p:cNvSpPr>
            <a:spLocks noGrp="1"/>
          </p:cNvSpPr>
          <p:nvPr>
            <p:ph type="ftr" sz="quarter" idx="11"/>
          </p:nvPr>
        </p:nvSpPr>
        <p:spPr/>
        <p:txBody>
          <a:bodyPr/>
          <a:lstStyle/>
          <a:p>
            <a:r>
              <a:rPr lang="en-US" smtClean="0"/>
              <a:t>Jesús Antonio Jaime Solis</a:t>
            </a:r>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499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E26DC58E-4FD5-4B65-A968-D4D206294569}" type="datetime1">
              <a:rPr lang="en-US" smtClean="0"/>
              <a:t>3/4/2020</a:t>
            </a:fld>
            <a:endParaRPr lang="en-US" dirty="0"/>
          </a:p>
        </p:txBody>
      </p:sp>
      <p:sp>
        <p:nvSpPr>
          <p:cNvPr id="4" name="Marcador de pie de página 3"/>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9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F2355D9-8CB8-4602-86DE-6254CC01071A}" type="datetime1">
              <a:rPr lang="en-US" smtClean="0"/>
              <a:t>3/4/2020</a:t>
            </a:fld>
            <a:endParaRPr lang="en-US" dirty="0"/>
          </a:p>
        </p:txBody>
      </p:sp>
      <p:sp>
        <p:nvSpPr>
          <p:cNvPr id="3" name="Marcador de pie de página 2"/>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5" name="CuadroTexto 4"/>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138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2BD006B-E7F9-4C6C-B504-BEAD11518824}" type="datetime1">
              <a:rPr lang="en-US" smtClean="0"/>
              <a:t>3/4/2020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263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E048E6-E1B2-44C5-A50A-6B99DD87B9E0}" type="datetime1">
              <a:rPr lang="en-US" smtClean="0"/>
              <a:t>3/4/2020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3587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2C22E-299D-48FC-A0BA-74C7B6E85CBA}" type="datetime1">
              <a:rPr lang="en-US" smtClean="0"/>
              <a:t>3/4/2020</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Jesús Antonio Jaime Solis</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741551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png"/><Relationship Id="rId7" Type="http://schemas.openxmlformats.org/officeDocument/2006/relationships/diagramLayout" Target="../diagrams/layout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png"/><Relationship Id="rId7" Type="http://schemas.openxmlformats.org/officeDocument/2006/relationships/diagramLayout" Target="../diagrams/layout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sz="2400" dirty="0">
                <a:effectLst/>
              </a:rPr>
              <a:t>Falta de infraestructura de Internet en carretera vial </a:t>
            </a:r>
            <a:endParaRPr lang="es-MX" sz="2400" dirty="0">
              <a:effectLst/>
            </a:endParaRPr>
          </a:p>
          <a:p>
            <a:pPr lvl="0"/>
            <a:r>
              <a:rPr lang="es-MX" sz="2400" dirty="0" smtClean="0">
                <a:effectLst/>
              </a:rPr>
              <a:t>Falta de información del estado de seguridad de municipios, estados.</a:t>
            </a:r>
          </a:p>
          <a:p>
            <a:pPr lvl="0"/>
            <a:r>
              <a:rPr lang="es-ES" sz="2400" dirty="0" smtClean="0">
                <a:effectLst/>
              </a:rPr>
              <a:t>El </a:t>
            </a:r>
            <a:r>
              <a:rPr lang="es-ES" sz="2400" dirty="0">
                <a:effectLst/>
              </a:rPr>
              <a:t>rápido crecimiento </a:t>
            </a:r>
            <a:r>
              <a:rPr lang="es-ES" sz="2400" dirty="0" smtClean="0">
                <a:effectLst/>
              </a:rPr>
              <a:t>tecnológico</a:t>
            </a:r>
            <a:endParaRPr lang="es-MX" sz="2400" dirty="0">
              <a:effectLst/>
            </a:endParaRPr>
          </a:p>
          <a:p>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b="1" dirty="0" err="1" smtClean="0"/>
              <a:t>Comobity</a:t>
            </a:r>
            <a:endParaRPr lang="es-MX" b="1"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smtClean="0">
                <a:effectLst/>
              </a:rPr>
              <a:t>Se </a:t>
            </a:r>
            <a:r>
              <a:rPr lang="es-ES" sz="2400" dirty="0">
                <a:effectLst/>
              </a:rPr>
              <a:t>trata de la app de la Dirección General de Tráfico. Sirve </a:t>
            </a:r>
            <a:r>
              <a:rPr lang="es-ES" sz="2400" b="1" dirty="0">
                <a:effectLst/>
              </a:rPr>
              <a:t>para avisar de incidentes en las vías a conductores, peatones y ciclistas</a:t>
            </a:r>
            <a:r>
              <a:rPr lang="es-ES" sz="2400"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sz="2400"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b="1" dirty="0" err="1" smtClean="0"/>
              <a:t>Comobity</a:t>
            </a:r>
            <a:r>
              <a:rPr lang="es-MX" b="1" dirty="0" smtClean="0"/>
              <a:t> </a:t>
            </a:r>
          </a:p>
          <a:p>
            <a:pPr marL="0" indent="0">
              <a:buNone/>
            </a:pPr>
            <a:endParaRPr lang="es-MX" sz="2400" b="1" dirty="0" smtClean="0"/>
          </a:p>
          <a:p>
            <a:pPr marL="0" indent="0">
              <a:buNone/>
            </a:pPr>
            <a:r>
              <a:rPr lang="es-MX" sz="2400" b="1" dirty="0" smtClean="0"/>
              <a:t>¿Cómo funciona?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a:effectLst/>
              </a:rPr>
              <a:t>Antes de iniciar cualquier desplazamiento y siguiendo unos pasos previos, indicamos si vamos a: </a:t>
            </a:r>
            <a:r>
              <a:rPr lang="es-ES" sz="2400" b="1" dirty="0">
                <a:effectLst/>
              </a:rPr>
              <a:t>¿conducir, pedalear o caminar?</a:t>
            </a:r>
            <a:r>
              <a:rPr lang="es-ES" sz="2400"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sz="2400" b="1" dirty="0">
                <a:effectLst/>
              </a:rPr>
              <a:t>advertir al resto de conductores</a:t>
            </a:r>
            <a:r>
              <a:rPr lang="es-ES" sz="2400" dirty="0">
                <a:effectLst/>
              </a:rPr>
              <a:t> sobre nuestra presencia. </a:t>
            </a:r>
            <a:endParaRPr lang="es-MX" sz="2400"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sz="2400" dirty="0" smtClean="0">
                <a:effectLst/>
              </a:rPr>
              <a:t>Caminito </a:t>
            </a:r>
            <a:r>
              <a:rPr lang="es-ES" sz="2400" dirty="0">
                <a:effectLst/>
              </a:rPr>
              <a:t>de la Escuela es un proyecto de la Liga Peatonal financiado por la Fundación Bernard Van Leer</a:t>
            </a:r>
            <a:r>
              <a:rPr lang="es-ES" sz="2400" dirty="0" smtClean="0">
                <a:effectLst/>
              </a:rPr>
              <a:t>.</a:t>
            </a:r>
          </a:p>
          <a:p>
            <a:pPr marL="0" indent="0" algn="just">
              <a:buNone/>
            </a:pPr>
            <a:r>
              <a:rPr lang="es-ES" sz="2400" dirty="0">
                <a:effectLst/>
              </a:rPr>
              <a:t>"Caminito de la Escuela</a:t>
            </a:r>
            <a:r>
              <a:rPr lang="es-ES" sz="2400" dirty="0" smtClean="0">
                <a:effectLst/>
              </a:rPr>
              <a:t>" nace como </a:t>
            </a:r>
            <a:r>
              <a:rPr lang="es-ES" sz="2400" dirty="0">
                <a:effectLst/>
              </a:rPr>
              <a:t>un proyecto de participación ciudadana para que las personas que </a:t>
            </a:r>
            <a:r>
              <a:rPr lang="es-ES" sz="2400" dirty="0" smtClean="0">
                <a:effectLst/>
              </a:rPr>
              <a:t>habitan </a:t>
            </a:r>
            <a:r>
              <a:rPr lang="es-ES" sz="2400" dirty="0">
                <a:effectLst/>
              </a:rPr>
              <a:t>la ciudad </a:t>
            </a:r>
            <a:r>
              <a:rPr lang="es-ES" sz="2400" dirty="0" smtClean="0">
                <a:effectLst/>
              </a:rPr>
              <a:t>de México puedan </a:t>
            </a:r>
            <a:r>
              <a:rPr lang="es-ES" sz="2400" dirty="0">
                <a:effectLst/>
              </a:rPr>
              <a:t>influir en que ésta sea más segura para niños y niñas en su camino a la escuela y reducir el número de </a:t>
            </a:r>
            <a:r>
              <a:rPr lang="es-ES" sz="2400" dirty="0" smtClean="0">
                <a:effectLst/>
              </a:rPr>
              <a:t>atropellamientos.</a:t>
            </a:r>
            <a:r>
              <a:rPr lang="es-ES" sz="2400" dirty="0"/>
              <a:t/>
            </a:r>
            <a:br>
              <a:rPr lang="es-ES" sz="2400"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r>
              <a:rPr lang="es-MX" sz="6400" b="1" dirty="0" smtClean="0">
                <a:solidFill>
                  <a:schemeClr val="tx2">
                    <a:lumMod val="75000"/>
                  </a:schemeClr>
                </a:solidFill>
                <a:effectLst/>
              </a:rPr>
              <a:t>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dirty="0" smtClean="0"/>
              <a:t>Turismo </a:t>
            </a:r>
            <a:endParaRPr lang="es-MX" dirty="0" smtClean="0">
              <a:sym typeface="Wingdings" panose="05000000000000000000" pitchFamily="2" charset="2"/>
            </a:endParaRPr>
          </a:p>
          <a:p>
            <a:pPr marL="0" indent="0" algn="just">
              <a:buNone/>
            </a:pPr>
            <a:r>
              <a:rPr lang="es-ES" sz="2400" dirty="0" smtClean="0"/>
              <a:t>Un </a:t>
            </a:r>
            <a:r>
              <a:rPr lang="es-ES" sz="2400" dirty="0"/>
              <a:t>fenómeno social, cultural y económico relacionado con el movimiento de las personas que se encuentran fuera de su lugar de residencia </a:t>
            </a:r>
            <a:r>
              <a:rPr lang="es-ES" sz="2400" dirty="0" smtClean="0"/>
              <a:t>habitual</a:t>
            </a:r>
          </a:p>
          <a:p>
            <a:pPr marL="0" indent="0" algn="just">
              <a:buNone/>
            </a:pPr>
            <a:endParaRPr lang="es-MX" dirty="0"/>
          </a:p>
          <a:p>
            <a:pPr marL="0" indent="0" algn="just">
              <a:buNone/>
            </a:pPr>
            <a:endParaRPr lang="es-MX" sz="2400"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dirty="0" smtClean="0"/>
              <a:t>Seguridad vial </a:t>
            </a:r>
          </a:p>
          <a:p>
            <a:pPr marL="0" indent="0" algn="just">
              <a:buNone/>
            </a:pPr>
            <a:r>
              <a:rPr lang="es-ES" sz="2400"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MX" dirty="0" smtClean="0"/>
              <a:t>Dispositivo </a:t>
            </a:r>
            <a:r>
              <a:rPr lang="es-MX" dirty="0"/>
              <a:t>móvil </a:t>
            </a:r>
            <a:endParaRPr lang="es-MX" dirty="0" smtClean="0"/>
          </a:p>
          <a:p>
            <a:pPr marL="0" indent="0">
              <a:buNone/>
            </a:pPr>
            <a:r>
              <a:rPr lang="es-ES" sz="2400"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endParaRPr lang="es-MX" sz="1200" dirty="0"/>
          </a:p>
          <a:p>
            <a:pPr marL="0" indent="0">
              <a:buNone/>
            </a:pPr>
            <a:r>
              <a:rPr lang="es-MX" dirty="0" smtClean="0"/>
              <a:t>Sistemas </a:t>
            </a:r>
            <a:r>
              <a:rPr lang="es-MX" dirty="0"/>
              <a:t>operativos </a:t>
            </a:r>
            <a:r>
              <a:rPr lang="es-MX" dirty="0" smtClean="0"/>
              <a:t>móviles </a:t>
            </a:r>
          </a:p>
          <a:p>
            <a:pPr marL="0" indent="0">
              <a:buNone/>
            </a:pPr>
            <a:r>
              <a:rPr lang="es-ES" sz="2400" dirty="0"/>
              <a:t>Un sistema operativo (SO) móvil controla un dispositivo móvil al igual que los PC utilizan Windows o Linux entre otros, realizando la interacción real con lo que podemos hacer a partir de las capacidades del hardware que conforman un </a:t>
            </a:r>
            <a:r>
              <a:rPr lang="es-ES" sz="2400" dirty="0" smtClean="0"/>
              <a:t>equipo.</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a:t>
            </a:r>
            <a:endParaRPr lang="es-MX" sz="2400" dirty="0"/>
          </a:p>
          <a:p>
            <a:pPr marL="0" indent="0">
              <a:buNone/>
            </a:pPr>
            <a:r>
              <a:rPr lang="es-ES" sz="2400" dirty="0" smtClean="0"/>
              <a:t>Es </a:t>
            </a:r>
            <a:r>
              <a:rPr lang="es-ES" sz="2400" dirty="0"/>
              <a:t>una plataforma de código abierto para dispositivos móviles su </a:t>
            </a:r>
            <a:r>
              <a:rPr lang="es-ES" sz="2400" dirty="0" smtClean="0"/>
              <a:t>núcleo está </a:t>
            </a:r>
            <a:r>
              <a:rPr lang="es-ES" sz="2400" dirty="0"/>
              <a:t>basado en el </a:t>
            </a:r>
            <a:r>
              <a:rPr lang="es-ES" sz="2400" dirty="0" err="1"/>
              <a:t>Kernel</a:t>
            </a:r>
            <a:r>
              <a:rPr lang="es-ES" sz="2400" dirty="0"/>
              <a:t> de LINUX y orientada a dispositivos móviles. Con este sistema operativo, los desarrolladores pueden crear aplicaciones para la plataforma usando el SDK de Android</a:t>
            </a:r>
            <a:r>
              <a:rPr lang="es-ES" sz="2400" dirty="0" smtClean="0"/>
              <a:t>.</a:t>
            </a:r>
          </a:p>
          <a:p>
            <a:pPr marL="457200" lvl="1" indent="0">
              <a:buNone/>
            </a:pP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Google </a:t>
            </a:r>
            <a:r>
              <a:rPr lang="es-MX" dirty="0" err="1" smtClean="0"/>
              <a:t>maps</a:t>
            </a:r>
            <a:endParaRPr lang="es-MX"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Base de datos</a:t>
            </a:r>
            <a:endParaRPr lang="es-MX" dirty="0"/>
          </a:p>
          <a:p>
            <a:pPr marL="0" indent="0">
              <a:buNone/>
            </a:pPr>
            <a:r>
              <a:rPr lang="es-ES" sz="2400" dirty="0" smtClean="0">
                <a:effectLst/>
              </a:rPr>
              <a:t>Es un conjunto de datos relacionados entre sí, de acuerdo a una estructura guarda información sobre entidades, los atributos de dichas entidades y las relaciones de dichas entidades. </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78570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err="1" smtClean="0"/>
              <a:t>phpMyAdmin</a:t>
            </a:r>
            <a:endParaRPr lang="es-MX" dirty="0"/>
          </a:p>
          <a:p>
            <a:pPr marL="0" indent="0">
              <a:buNone/>
            </a:pPr>
            <a:r>
              <a:rPr lang="es-ES" sz="2400" dirty="0" smtClean="0"/>
              <a:t>Es una herramienta de código abierto escrita en PHP con la intención de manejar la administración </a:t>
            </a:r>
            <a:r>
              <a:rPr lang="es-ES" sz="2400" dirty="0" err="1" smtClean="0"/>
              <a:t>MySQL</a:t>
            </a:r>
            <a:r>
              <a:rPr lang="es-ES" sz="2400" dirty="0" smtClean="0"/>
              <a:t> a través de páginas web.</a:t>
            </a:r>
          </a:p>
          <a:p>
            <a:pPr marL="0" indent="0">
              <a:buNone/>
            </a:pPr>
            <a:r>
              <a:rPr lang="es-ES" sz="2400" dirty="0"/>
              <a:t>La herramienta nos permite crear tablas, insertar datos en las tablas existentes, navegar por los registros de las tablas, editarlos y borrarlos, borrar </a:t>
            </a:r>
            <a:r>
              <a:rPr lang="es-ES" sz="2400" dirty="0" smtClean="0"/>
              <a:t>tablas </a:t>
            </a:r>
            <a:r>
              <a:rPr lang="es-ES" sz="2400" dirty="0"/>
              <a:t>incluso ejecutar sentencias SQL y hacer un </a:t>
            </a:r>
            <a:r>
              <a:rPr lang="es-ES" sz="2400" dirty="0" err="1"/>
              <a:t>backup</a:t>
            </a:r>
            <a:r>
              <a:rPr lang="es-ES" sz="2400" dirty="0"/>
              <a:t> de la base de datos. </a:t>
            </a:r>
            <a:endParaRPr lang="es-ES"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224589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r>
              <a:rPr lang="es-MX" sz="6400" b="1" dirty="0" smtClean="0">
                <a:solidFill>
                  <a:srgbClr val="FFC000"/>
                </a:solidFill>
                <a:effectLst/>
              </a:rPr>
              <a:t> </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308324"/>
          </a:xfrm>
          <a:prstGeom prst="rect">
            <a:avLst/>
          </a:prstGeom>
          <a:noFill/>
          <a:ln>
            <a:noFill/>
          </a:ln>
        </p:spPr>
        <p:txBody>
          <a:bodyPr wrap="square" rtlCol="0">
            <a:spAutoFit/>
          </a:bodyPr>
          <a:lstStyle/>
          <a:p>
            <a:r>
              <a:rPr lang="es-MX" sz="2800" dirty="0" smtClean="0"/>
              <a:t>Documental</a:t>
            </a:r>
          </a:p>
          <a:p>
            <a:endParaRPr lang="es-MX" sz="2000" dirty="0" smtClean="0"/>
          </a:p>
          <a:p>
            <a:pPr algn="just"/>
            <a:r>
              <a:rPr lang="es-ES" sz="2000" dirty="0"/>
              <a:t>	</a:t>
            </a:r>
            <a:r>
              <a:rPr lang="es-ES" sz="2400" dirty="0" smtClean="0"/>
              <a:t>Es </a:t>
            </a:r>
            <a:r>
              <a:rPr lang="es-ES" sz="2400" dirty="0"/>
              <a:t>documental, porque se hizo uso de lectura y consulta de libros, tesis, </a:t>
            </a:r>
            <a:r>
              <a:rPr lang="es-ES" sz="2400" dirty="0" err="1"/>
              <a:t>papers</a:t>
            </a:r>
            <a:r>
              <a:rPr lang="es-ES" sz="2400" dirty="0"/>
              <a:t>, revistas científicas, sitios web, documentos de sitios web y cualquier tipo de información escrita que se considere importante y necesaria para realizar la investigación. </a:t>
            </a:r>
            <a:endParaRPr lang="es-MX" sz="24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4" name="CuadroTexto 13"/>
          <p:cNvSpPr txBox="1"/>
          <p:nvPr/>
        </p:nvSpPr>
        <p:spPr>
          <a:xfrm>
            <a:off x="2185741" y="2094663"/>
            <a:ext cx="8746473" cy="1569660"/>
          </a:xfrm>
          <a:prstGeom prst="rect">
            <a:avLst/>
          </a:prstGeom>
          <a:noFill/>
          <a:ln>
            <a:noFill/>
          </a:ln>
        </p:spPr>
        <p:txBody>
          <a:bodyPr wrap="square" rtlCol="0">
            <a:spAutoFit/>
          </a:bodyPr>
          <a:lstStyle/>
          <a:p>
            <a:r>
              <a:rPr lang="es-MX" sz="2800" dirty="0" smtClean="0"/>
              <a:t>Campo</a:t>
            </a:r>
          </a:p>
          <a:p>
            <a:endParaRPr lang="es-MX" sz="2000" dirty="0" smtClean="0"/>
          </a:p>
          <a:p>
            <a:pPr algn="just"/>
            <a:r>
              <a:rPr lang="es-ES" sz="2000" dirty="0"/>
              <a:t>	</a:t>
            </a:r>
            <a:r>
              <a:rPr lang="es-ES" sz="2400" dirty="0" smtClean="0"/>
              <a:t>Porque </a:t>
            </a:r>
            <a:r>
              <a:rPr lang="es-ES" sz="2400" dirty="0"/>
              <a:t>es necesario recabar la información respecto al uso de aplicaciones que ayuden a la movilidad vial.</a:t>
            </a:r>
            <a:endParaRPr lang="es-MX" sz="2400" dirty="0"/>
          </a:p>
        </p:txBody>
      </p:sp>
    </p:spTree>
    <p:extLst>
      <p:ext uri="{BB962C8B-B14F-4D97-AF65-F5344CB8AC3E}">
        <p14:creationId xmlns:p14="http://schemas.microsoft.com/office/powerpoint/2010/main" val="11548576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36</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a:solidFill>
                  <a:schemeClr val="tx2">
                    <a:lumMod val="75000"/>
                  </a:schemeClr>
                </a:solidFill>
                <a:effectLst/>
                <a:sym typeface="Webdings" panose="05030102010509060703" pitchFamily="18" charset="2"/>
              </a:rPr>
              <a:t> </a:t>
            </a:r>
            <a:r>
              <a:rPr lang="es-MX" sz="6400" b="1" dirty="0" smtClean="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effectLst/>
            </a:endParaRPr>
          </a:p>
          <a:p>
            <a:pPr marL="514350" indent="-514350" algn="l">
              <a:buFont typeface="+mj-lt"/>
              <a:buAutoNum type="romanLcPeriod"/>
            </a:pPr>
            <a:r>
              <a:rPr lang="es-MX" sz="6400" b="1" dirty="0" smtClean="0">
                <a:solidFill>
                  <a:schemeClr val="tx2">
                    <a:lumMod val="75000"/>
                  </a:schemeClr>
                </a:solidFill>
                <a:effectLst/>
              </a:rPr>
              <a:t>Avances </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Carreteras (</a:t>
              </a:r>
              <a:r>
                <a:rPr lang="es-MX" sz="2000" dirty="0" smtClean="0">
                  <a:solidFill>
                    <a:schemeClr val="tx1"/>
                  </a:solidFill>
                  <a:ea typeface="Calibri" panose="020F0502020204030204" pitchFamily="34" charset="0"/>
                  <a:cs typeface="Times New Roman" panose="02020603050405020304" pitchFamily="18" charset="0"/>
                </a:rPr>
                <a:t>Zacatecas</a:t>
              </a:r>
              <a:r>
                <a:rPr lang="es-MX" sz="2000" dirty="0" smtClean="0">
                  <a:solidFill>
                    <a:schemeClr val="tx1"/>
                  </a:solidFill>
                  <a:effectLst/>
                  <a:ea typeface="Calibri" panose="020F0502020204030204" pitchFamily="34" charset="0"/>
                  <a:cs typeface="Times New Roman" panose="02020603050405020304" pitchFamily="18" charset="0"/>
                </a:rPr>
                <a:t>)</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Municipios </a:t>
              </a:r>
              <a:r>
                <a:rPr lang="es-MX" sz="2000" dirty="0">
                  <a:solidFill>
                    <a:schemeClr val="tx1"/>
                  </a:solidFill>
                  <a:effectLst/>
                  <a:ea typeface="Calibri" panose="020F0502020204030204" pitchFamily="34" charset="0"/>
                  <a:cs typeface="Times New Roman" panose="02020603050405020304" pitchFamily="18" charset="0"/>
                </a:rPr>
                <a:t>(</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a:t>
              </a:r>
              <a:r>
                <a:rPr lang="es-MX" sz="2000" dirty="0" smtClean="0">
                  <a:solidFill>
                    <a:schemeClr val="tx1"/>
                  </a:solidFill>
                  <a:ea typeface="Calibri" panose="020F0502020204030204" pitchFamily="34" charset="0"/>
                  <a:cs typeface="Times New Roman" panose="02020603050405020304" pitchFamily="18" charset="0"/>
                </a:rPr>
                <a:t>del </a:t>
              </a:r>
              <a:r>
                <a:rPr lang="es-MX" sz="2000" dirty="0" smtClean="0">
                  <a:solidFill>
                    <a:schemeClr val="tx1"/>
                  </a:solidFill>
                  <a:effectLst/>
                  <a:ea typeface="Calibri" panose="020F0502020204030204" pitchFamily="34" charset="0"/>
                  <a:cs typeface="Times New Roman" panose="02020603050405020304" pitchFamily="18" charset="0"/>
                </a:rPr>
                <a:t>Estado de Zacatecas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a:t>
              </a:r>
              <a:r>
                <a:rPr lang="es-MX" sz="2000" dirty="0" smtClean="0">
                  <a:solidFill>
                    <a:schemeClr val="tx1"/>
                  </a:solidFill>
                  <a:ea typeface="Calibri" panose="020F0502020204030204" pitchFamily="34" charset="0"/>
                  <a:cs typeface="Times New Roman" panose="02020603050405020304" pitchFamily="18" charset="0"/>
                </a:rPr>
                <a:t>polígonos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a typeface="Calibri" panose="020F0502020204030204" pitchFamily="34" charset="0"/>
                  <a:cs typeface="Times New Roman" panose="02020603050405020304" pitchFamily="18" charset="0"/>
                </a:rPr>
                <a:t>Asignar zonas a polígonos</a:t>
              </a:r>
              <a:endParaRPr lang="es-MX" sz="2000" dirty="0">
                <a:solidFill>
                  <a:schemeClr val="tx1"/>
                </a:solidFill>
                <a:ea typeface="Calibri" panose="020F0502020204030204" pitchFamily="34" charset="0"/>
                <a:cs typeface="Times New Roman" panose="02020603050405020304" pitchFamily="18" charset="0"/>
              </a:endParaRP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Ranking de zonas menos seguras de acuerdo a la clasificación de seguridad y su densidad poblacional</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a:t>
              </a:r>
              <a:r>
                <a:rPr lang="es-MX" sz="2000" dirty="0" smtClean="0">
                  <a:solidFill>
                    <a:schemeClr val="tx1"/>
                  </a:solidFill>
                  <a:effectLst/>
                  <a:ea typeface="Calibri" panose="020F0502020204030204" pitchFamily="34" charset="0"/>
                  <a:cs typeface="Times New Roman" panose="02020603050405020304" pitchFamily="18" charset="0"/>
                </a:rPr>
                <a:t>por </a:t>
              </a:r>
              <a:r>
                <a:rPr lang="es-MX" sz="2000" dirty="0" smtClean="0">
                  <a:solidFill>
                    <a:schemeClr val="tx1"/>
                  </a:solidFill>
                </a:rPr>
                <a:t>actos </a:t>
              </a:r>
              <a:r>
                <a:rPr lang="es-MX" sz="2000" dirty="0">
                  <a:solidFill>
                    <a:schemeClr val="tx1"/>
                  </a:solidFill>
                </a:rPr>
                <a:t>en contra de la seguridad </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sp>
        <p:nvSpPr>
          <p:cNvPr id="3" name="CuadroTexto 2"/>
          <p:cNvSpPr txBox="1"/>
          <p:nvPr/>
        </p:nvSpPr>
        <p:spPr>
          <a:xfrm>
            <a:off x="2615013" y="1589518"/>
            <a:ext cx="7998864" cy="2554545"/>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a:t>
            </a:r>
            <a:r>
              <a:rPr lang="es-MX" sz="2000" dirty="0" smtClean="0"/>
              <a:t>de actos en contra de la seguridad </a:t>
            </a:r>
            <a:r>
              <a:rPr lang="es-MX" sz="2000" dirty="0"/>
              <a:t>por municipio, registrados del 2017 a 2019 y de esta manera relacionarlas </a:t>
            </a:r>
            <a:r>
              <a:rPr lang="es-MX" sz="2000" dirty="0" smtClean="0"/>
              <a:t>con zonas (polígonos), </a:t>
            </a:r>
            <a:r>
              <a:rPr lang="es-MX" sz="2000" dirty="0"/>
              <a:t>para identificar el nivel de </a:t>
            </a:r>
            <a:r>
              <a:rPr lang="es-MX" sz="2000" dirty="0" smtClean="0"/>
              <a:t>seguridad con el que se cuenta, </a:t>
            </a:r>
            <a:r>
              <a:rPr lang="es-MX" sz="2000" dirty="0"/>
              <a:t>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45</a:t>
            </a:fld>
            <a:endParaRPr lang="en-US" dirty="0"/>
          </a:p>
        </p:txBody>
      </p:sp>
      <p:sp>
        <p:nvSpPr>
          <p:cNvPr id="3" name="CuadroTexto 2"/>
          <p:cNvSpPr txBox="1"/>
          <p:nvPr/>
        </p:nvSpPr>
        <p:spPr>
          <a:xfrm>
            <a:off x="2503312" y="1344512"/>
            <a:ext cx="7998864" cy="3323987"/>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a:t>
            </a:r>
            <a:r>
              <a:rPr lang="es-MX" sz="2000" dirty="0" smtClean="0"/>
              <a:t>una división por zonas.</a:t>
            </a:r>
            <a:endParaRPr lang="es-MX" sz="2000" dirty="0"/>
          </a:p>
          <a:p>
            <a:pPr algn="just"/>
            <a:r>
              <a:rPr lang="es-MX" sz="2000" dirty="0" smtClean="0"/>
              <a:t>La segunda </a:t>
            </a:r>
            <a:r>
              <a:rPr lang="es-MX" sz="2000" dirty="0"/>
              <a:t>capa se tomó considerando </a:t>
            </a:r>
            <a:r>
              <a:rPr lang="es-MX" sz="2000" dirty="0" smtClean="0"/>
              <a:t>las zonas (polígonos) diseñadas para determinar si una calle o carretera es peligrosa.</a:t>
            </a:r>
            <a:endParaRPr lang="es-MX" sz="2000" dirty="0"/>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10" name="Imagen 9"/>
          <p:cNvPicPr>
            <a:picLocks noChangeAspect="1"/>
          </p:cNvPicPr>
          <p:nvPr/>
        </p:nvPicPr>
        <p:blipFill>
          <a:blip r:embed="rId5"/>
          <a:stretch>
            <a:fillRect/>
          </a:stretch>
        </p:blipFill>
        <p:spPr>
          <a:xfrm>
            <a:off x="2270760" y="609793"/>
            <a:ext cx="8433688" cy="5007235"/>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988992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51</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52</a:t>
            </a:fld>
            <a:endParaRPr lang="en-US" dirty="0"/>
          </a:p>
        </p:txBody>
      </p:sp>
      <p:sp>
        <p:nvSpPr>
          <p:cNvPr id="3" name="Rectangle 2"/>
          <p:cNvSpPr>
            <a:spLocks noChangeArrowheads="1"/>
          </p:cNvSpPr>
          <p:nvPr/>
        </p:nvSpPr>
        <p:spPr bwMode="auto">
          <a:xfrm>
            <a:off x="3512198" y="1033753"/>
            <a:ext cx="156169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graphicFrame>
        <p:nvGraphicFramePr>
          <p:cNvPr id="11" name="Objeto 10"/>
          <p:cNvGraphicFramePr>
            <a:graphicFrameLocks noChangeAspect="1"/>
          </p:cNvGraphicFramePr>
          <p:nvPr>
            <p:extLst>
              <p:ext uri="{D42A27DB-BD31-4B8C-83A1-F6EECF244321}">
                <p14:modId xmlns:p14="http://schemas.microsoft.com/office/powerpoint/2010/main" val="1273396784"/>
              </p:ext>
            </p:extLst>
          </p:nvPr>
        </p:nvGraphicFramePr>
        <p:xfrm>
          <a:off x="3826523" y="1325905"/>
          <a:ext cx="5365102" cy="2230072"/>
        </p:xfrm>
        <a:graphic>
          <a:graphicData uri="http://schemas.openxmlformats.org/presentationml/2006/ole">
            <mc:AlternateContent xmlns:mc="http://schemas.openxmlformats.org/markup-compatibility/2006">
              <mc:Choice xmlns:v="urn:schemas-microsoft-com:vml" Requires="v">
                <p:oleObj spid="_x0000_s1029" r:id="rId6" imgW="3161193" imgH="1317674" progId="Visio.Drawing.11">
                  <p:embed/>
                </p:oleObj>
              </mc:Choice>
              <mc:Fallback>
                <p:oleObj r:id="rId6" imgW="3161193" imgH="131767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523" y="1325905"/>
                        <a:ext cx="5365102" cy="2230072"/>
                      </a:xfrm>
                      <a:prstGeom prst="rect">
                        <a:avLst/>
                      </a:prstGeom>
                      <a:noFill/>
                    </p:spPr>
                  </p:pic>
                </p:oleObj>
              </mc:Fallback>
            </mc:AlternateContent>
          </a:graphicData>
        </a:graphic>
      </p:graphicFrame>
    </p:spTree>
    <p:extLst>
      <p:ext uri="{BB962C8B-B14F-4D97-AF65-F5344CB8AC3E}">
        <p14:creationId xmlns:p14="http://schemas.microsoft.com/office/powerpoint/2010/main" val="1618579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a:t>
            </a:r>
            <a:r>
              <a:rPr lang="es-MX" sz="6400" b="1" dirty="0" smtClean="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55</a:t>
            </a:fld>
            <a:endParaRPr lang="en-US" dirty="0"/>
          </a:p>
        </p:txBody>
      </p:sp>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010129"/>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a:t>
            </a:r>
            <a:r>
              <a:rPr lang="es-MX" sz="6400" b="1" dirty="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57</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que ofrezca al usuario un panorama sobre la ruta vial más segura dentro del estado de Zacatecas. </a:t>
            </a:r>
            <a:endParaRPr lang="es-MX" sz="2400"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endParaRPr lang="es-ES" sz="2800" dirty="0" smtClean="0">
              <a:effectLst/>
            </a:endParaRPr>
          </a:p>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seguridad por estado y municipio </a:t>
            </a:r>
            <a:endParaRPr lang="es-MX" sz="2400" dirty="0">
              <a:effectLst/>
            </a:endParaRPr>
          </a:p>
          <a:p>
            <a:r>
              <a:rPr lang="es-ES" sz="2400" dirty="0" smtClean="0">
                <a:effectLst/>
              </a:rPr>
              <a:t>Identificar la relación entre la seguridad y desarrollo económico.</a:t>
            </a:r>
          </a:p>
          <a:p>
            <a:r>
              <a:rPr lang="es-ES" sz="2400" dirty="0">
                <a:effectLst/>
              </a:rPr>
              <a:t>Investigar trabajos </a:t>
            </a:r>
            <a:r>
              <a:rPr lang="es-ES" sz="2400" dirty="0" smtClean="0">
                <a:effectLst/>
              </a:rPr>
              <a:t>relacionados con la seguridad vial</a:t>
            </a:r>
            <a:endParaRPr lang="es-MX" sz="2400" dirty="0" smtClean="0">
              <a:effectLst/>
            </a:endParaRPr>
          </a:p>
          <a:p>
            <a:r>
              <a:rPr lang="es-ES" sz="2400" dirty="0" smtClean="0">
                <a:effectLst/>
              </a:rPr>
              <a:t>Extraer información de reportes de incidencias delictivas en el estado de Zacatecas por Municipio.</a:t>
            </a: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endParaRPr lang="es-ES" sz="2800" dirty="0" smtClean="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Identificar </a:t>
            </a:r>
            <a:r>
              <a:rPr lang="es-ES" sz="2400" dirty="0">
                <a:effectLst/>
              </a:rPr>
              <a:t>zonas menos seguras</a:t>
            </a:r>
            <a:endParaRPr lang="es-MX" sz="2400" dirty="0">
              <a:effectLst/>
            </a:endParaRPr>
          </a:p>
          <a:p>
            <a:r>
              <a:rPr lang="es-MX" sz="2400" dirty="0">
                <a:effectLst/>
              </a:rPr>
              <a:t>Diseñar un polígono estándar que se ajuste a las zonas menos </a:t>
            </a:r>
            <a:r>
              <a:rPr lang="es-MX" sz="2400" dirty="0" smtClean="0">
                <a:effectLst/>
              </a:rPr>
              <a:t>seguras</a:t>
            </a:r>
          </a:p>
          <a:p>
            <a:r>
              <a:rPr lang="es-ES" sz="2400" dirty="0">
                <a:effectLst/>
              </a:rPr>
              <a:t>Evaluar el polígono en un ranking </a:t>
            </a:r>
            <a:r>
              <a:rPr lang="es-ES" sz="2400" dirty="0" smtClean="0">
                <a:effectLst/>
              </a:rPr>
              <a:t>seguridad</a:t>
            </a:r>
            <a:r>
              <a:rPr lang="es-MX" sz="2400" dirty="0" smtClean="0">
                <a:effectLst/>
              </a:rPr>
              <a:t> </a:t>
            </a:r>
            <a:endParaRPr lang="es-ES" sz="2400" dirty="0" smtClean="0">
              <a:effectLst/>
            </a:endParaRPr>
          </a:p>
          <a:p>
            <a:r>
              <a:rPr lang="es-ES" sz="2400" dirty="0" smtClean="0">
                <a:effectLst/>
              </a:rPr>
              <a:t>Definir las rutas seguras </a:t>
            </a:r>
            <a:endParaRPr lang="es-ES" sz="2400" dirty="0">
              <a:effectLst/>
            </a:endParaRPr>
          </a:p>
          <a:p>
            <a:pPr marL="0" indent="0" algn="just">
              <a:buNone/>
            </a:pPr>
            <a:endParaRPr lang="es-ES" sz="10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2385</TotalTime>
  <Words>3485</Words>
  <Application>Microsoft Office PowerPoint</Application>
  <PresentationFormat>Panorámica</PresentationFormat>
  <Paragraphs>605</Paragraphs>
  <Slides>58</Slides>
  <Notes>40</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58</vt:i4>
      </vt:variant>
    </vt:vector>
  </HeadingPairs>
  <TitlesOfParts>
    <vt:vector size="67" baseType="lpstr">
      <vt:lpstr>Arial</vt:lpstr>
      <vt:lpstr>Calibri</vt:lpstr>
      <vt:lpstr>Calibri Light</vt:lpstr>
      <vt:lpstr>Times New Roman</vt:lpstr>
      <vt:lpstr>Webdings</vt:lpstr>
      <vt:lpstr>Wingdings</vt:lpstr>
      <vt:lpstr>Wingdings 2</vt:lpstr>
      <vt:lpstr>Tema de Office</vt:lpstr>
      <vt:lpstr>Visio.Drawing.11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251</cp:revision>
  <dcterms:created xsi:type="dcterms:W3CDTF">2019-06-11T00:35:13Z</dcterms:created>
  <dcterms:modified xsi:type="dcterms:W3CDTF">2020-03-04T16:11:16Z</dcterms:modified>
</cp:coreProperties>
</file>